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5"/>
  </p:notesMasterIdLst>
  <p:handoutMasterIdLst>
    <p:handoutMasterId r:id="rId16"/>
  </p:handoutMasterIdLst>
  <p:sldIdLst>
    <p:sldId id="256" r:id="rId5"/>
    <p:sldId id="281" r:id="rId6"/>
    <p:sldId id="282" r:id="rId7"/>
    <p:sldId id="283" r:id="rId8"/>
    <p:sldId id="285" r:id="rId9"/>
    <p:sldId id="287" r:id="rId10"/>
    <p:sldId id="289" r:id="rId11"/>
    <p:sldId id="290" r:id="rId12"/>
    <p:sldId id="291" r:id="rId13"/>
    <p:sldId id="261" r:id="rId14"/>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481"/>
    <a:srgbClr val="2E98DB"/>
    <a:srgbClr val="F6F6F8"/>
    <a:srgbClr val="EEEE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46" autoAdjust="0"/>
    <p:restoredTop sz="94660"/>
  </p:normalViewPr>
  <p:slideViewPr>
    <p:cSldViewPr snapToGrid="0">
      <p:cViewPr varScale="1">
        <p:scale>
          <a:sx n="72" d="100"/>
          <a:sy n="72" d="100"/>
        </p:scale>
        <p:origin x="1272" y="72"/>
      </p:cViewPr>
      <p:guideLst>
        <p:guide orient="horz" pos="2160"/>
        <p:guide pos="2880"/>
      </p:guideLst>
    </p:cSldViewPr>
  </p:slideViewPr>
  <p:notesTextViewPr>
    <p:cViewPr>
      <p:scale>
        <a:sx n="1" d="1"/>
        <a:sy n="1" d="1"/>
      </p:scale>
      <p:origin x="0" y="0"/>
    </p:cViewPr>
  </p:notesTextViewPr>
  <p:notesViewPr>
    <p:cSldViewPr snapToGrid="0">
      <p:cViewPr varScale="1">
        <p:scale>
          <a:sx n="117" d="100"/>
          <a:sy n="117" d="100"/>
        </p:scale>
        <p:origin x="149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C5C75E2F-B3EF-48CD-94E0-791CD12C438F}" type="datetimeFigureOut">
              <a:rPr lang="en-US" smtClean="0"/>
              <a:t>9/1/2017</a:t>
            </a:fld>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31E1B726-56FD-49CE-8800-B19284AF50E9}" type="slidenum">
              <a:rPr lang="en-US" smtClean="0"/>
              <a:t>‹#›</a:t>
            </a:fld>
            <a:endParaRPr lang="en-US"/>
          </a:p>
        </p:txBody>
      </p:sp>
      <p:sp>
        <p:nvSpPr>
          <p:cNvPr id="6" name="Header Placeholder 5"/>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41613348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9AD2E35B-4DD9-416F-A746-4400075D30EF}" type="datetimeFigureOut">
              <a:rPr lang="en-US" smtClean="0"/>
              <a:t>9/1/2017</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7976CDB-9580-40A3-A868-D478230F7209}" type="slidenum">
              <a:rPr lang="en-US" smtClean="0"/>
              <a:t>‹#›</a:t>
            </a:fld>
            <a:endParaRPr lang="en-US"/>
          </a:p>
        </p:txBody>
      </p:sp>
    </p:spTree>
    <p:extLst>
      <p:ext uri="{BB962C8B-B14F-4D97-AF65-F5344CB8AC3E}">
        <p14:creationId xmlns:p14="http://schemas.microsoft.com/office/powerpoint/2010/main" val="266752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28950" y="857250"/>
            <a:ext cx="3086100" cy="23145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976CDB-9580-40A3-A868-D478230F7209}" type="slidenum">
              <a:rPr lang="en-US" smtClean="0"/>
              <a:t>1</a:t>
            </a:fld>
            <a:endParaRPr lang="en-US"/>
          </a:p>
        </p:txBody>
      </p:sp>
    </p:spTree>
    <p:extLst>
      <p:ext uri="{BB962C8B-B14F-4D97-AF65-F5344CB8AC3E}">
        <p14:creationId xmlns:p14="http://schemas.microsoft.com/office/powerpoint/2010/main" val="1798300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28950" y="857250"/>
            <a:ext cx="3086100" cy="23145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976CDB-9580-40A3-A868-D478230F7209}" type="slidenum">
              <a:rPr lang="en-US" smtClean="0"/>
              <a:t>10</a:t>
            </a:fld>
            <a:endParaRPr lang="en-US"/>
          </a:p>
        </p:txBody>
      </p:sp>
    </p:spTree>
    <p:extLst>
      <p:ext uri="{BB962C8B-B14F-4D97-AF65-F5344CB8AC3E}">
        <p14:creationId xmlns:p14="http://schemas.microsoft.com/office/powerpoint/2010/main" val="644050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54CEBE-D62A-4839-AA9A-7C683AE8B739}" type="datetime1">
              <a:rPr lang="en-US" smtClean="0"/>
              <a:t>9/1/2017</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D9543F86-8944-409B-BBC1-25FB5DD3E3B5}"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21586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FC6DD9-946B-4A75-A8DB-5C40FE22481E}" type="datetime1">
              <a:rPr lang="en-US" smtClean="0"/>
              <a:t>9/1/2017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3F86-8944-409B-BBC1-25FB5DD3E3B5}" type="slidenum">
              <a:rPr lang="en-US" smtClean="0"/>
              <a:t>‹#›</a:t>
            </a:fld>
            <a:endParaRPr lang="en-US"/>
          </a:p>
        </p:txBody>
      </p:sp>
    </p:spTree>
    <p:extLst>
      <p:ext uri="{BB962C8B-B14F-4D97-AF65-F5344CB8AC3E}">
        <p14:creationId xmlns:p14="http://schemas.microsoft.com/office/powerpoint/2010/main" val="4284135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E9AA32-1749-4080-8072-E5F80E6EC882}" type="datetime1">
              <a:rPr lang="en-US" smtClean="0"/>
              <a:t>9/1/2017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3F86-8944-409B-BBC1-25FB5DD3E3B5}"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72833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06ADBA-023B-4AED-869F-5AE362543C07}" type="datetime1">
              <a:rPr lang="en-US" smtClean="0"/>
              <a:t>9/1/2017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3F86-8944-409B-BBC1-25FB5DD3E3B5}"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4237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4B5BA1-3E6E-42E7-94D0-68E24D92DD3E}" type="datetime1">
              <a:rPr lang="en-US" smtClean="0"/>
              <a:t>9/1/2017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3F86-8944-409B-BBC1-25FB5DD3E3B5}"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94446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B29E84-B262-48AD-9A49-D81EB6B079D2}" type="datetime1">
              <a:rPr lang="en-US" smtClean="0"/>
              <a:t>9/1/2017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543F86-8944-409B-BBC1-25FB5DD3E3B5}"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5826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527B60-302A-4AE7-8CBF-000D3CD7AECE}" type="datetime1">
              <a:rPr lang="en-US" smtClean="0"/>
              <a:t>9/1/2017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543F86-8944-409B-BBC1-25FB5DD3E3B5}" type="slidenum">
              <a:rPr lang="en-US" smtClean="0"/>
              <a:t>‹#›</a:t>
            </a:fld>
            <a:endParaRPr lang="en-US"/>
          </a:p>
        </p:txBody>
      </p:sp>
    </p:spTree>
    <p:extLst>
      <p:ext uri="{BB962C8B-B14F-4D97-AF65-F5344CB8AC3E}">
        <p14:creationId xmlns:p14="http://schemas.microsoft.com/office/powerpoint/2010/main" val="2798597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EA8912-7F28-4C21-93D5-10DC3D26329A}" type="datetime1">
              <a:rPr lang="en-US" smtClean="0"/>
              <a:t>9/1/2017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543F86-8944-409B-BBC1-25FB5DD3E3B5}" type="slidenum">
              <a:rPr lang="en-US" smtClean="0"/>
              <a:t>‹#›</a:t>
            </a:fld>
            <a:endParaRPr lang="en-US"/>
          </a:p>
        </p:txBody>
      </p:sp>
    </p:spTree>
    <p:extLst>
      <p:ext uri="{BB962C8B-B14F-4D97-AF65-F5344CB8AC3E}">
        <p14:creationId xmlns:p14="http://schemas.microsoft.com/office/powerpoint/2010/main" val="2529232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81296D-AA77-4CE3-8900-9B4F663D5CD5}" type="datetime1">
              <a:rPr lang="en-US" smtClean="0"/>
              <a:t>9/1/2017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543F86-8944-409B-BBC1-25FB5DD3E3B5}" type="slidenum">
              <a:rPr lang="en-US" smtClean="0"/>
              <a:t>‹#›</a:t>
            </a:fld>
            <a:endParaRPr lang="en-US"/>
          </a:p>
        </p:txBody>
      </p:sp>
    </p:spTree>
    <p:extLst>
      <p:ext uri="{BB962C8B-B14F-4D97-AF65-F5344CB8AC3E}">
        <p14:creationId xmlns:p14="http://schemas.microsoft.com/office/powerpoint/2010/main" val="2240191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1274622-8F0D-44C9-AEB1-56A473D0F7BD}" type="datetime1">
              <a:rPr lang="en-US" smtClean="0"/>
              <a:t>9/1/2017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543F86-8944-409B-BBC1-25FB5DD3E3B5}"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26297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5E59FCF1-E121-407D-9A07-2C801D8CCAEC}" type="datetime1">
              <a:rPr lang="en-US" smtClean="0"/>
              <a:t>9/1/2017</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a:p>
        </p:txBody>
      </p:sp>
      <p:sp>
        <p:nvSpPr>
          <p:cNvPr id="7" name="Slide Number Placeholder 6"/>
          <p:cNvSpPr>
            <a:spLocks noGrp="1"/>
          </p:cNvSpPr>
          <p:nvPr>
            <p:ph type="sldNum" sz="quarter" idx="12"/>
          </p:nvPr>
        </p:nvSpPr>
        <p:spPr/>
        <p:txBody>
          <a:bodyPr/>
          <a:lstStyle/>
          <a:p>
            <a:fld id="{D9543F86-8944-409B-BBC1-25FB5DD3E3B5}"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47234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B4F2013-F185-4F8A-8BB6-C2B14E988DC5}" type="datetime1">
              <a:rPr lang="en-US" smtClean="0"/>
              <a:t>9/1/2017</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D9543F86-8944-409B-BBC1-25FB5DD3E3B5}" type="slidenum">
              <a:rPr lang="en-US" smtClean="0"/>
              <a:t>‹#›</a:t>
            </a:fld>
            <a:endParaRPr lang="en-US"/>
          </a:p>
        </p:txBody>
      </p:sp>
    </p:spTree>
    <p:extLst>
      <p:ext uri="{BB962C8B-B14F-4D97-AF65-F5344CB8AC3E}">
        <p14:creationId xmlns:p14="http://schemas.microsoft.com/office/powerpoint/2010/main" val="4076100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46038" y="1380403"/>
            <a:ext cx="7570405" cy="2092881"/>
          </a:xfrm>
          <a:prstGeom prst="rect">
            <a:avLst/>
          </a:prstGeom>
          <a:noFill/>
        </p:spPr>
        <p:txBody>
          <a:bodyPr wrap="square" lIns="0" tIns="0" rIns="0" bIns="0" rtlCol="0">
            <a:spAutoFit/>
          </a:bodyPr>
          <a:lstStyle/>
          <a:p>
            <a:r>
              <a:rPr lang="id-ID" sz="4400" dirty="0">
                <a:solidFill>
                  <a:schemeClr val="tx2">
                    <a:lumMod val="75000"/>
                  </a:schemeClr>
                </a:solidFill>
                <a:latin typeface="Segoe UI Light" panose="020B0502040204020203" pitchFamily="34" charset="0"/>
                <a:cs typeface="Segoe UI Light" panose="020B0502040204020203" pitchFamily="34" charset="0"/>
              </a:rPr>
              <a:t>C</a:t>
            </a:r>
            <a:r>
              <a:rPr lang="en-US" sz="4400" dirty="0">
                <a:solidFill>
                  <a:schemeClr val="tx2">
                    <a:lumMod val="75000"/>
                  </a:schemeClr>
                </a:solidFill>
                <a:latin typeface="Segoe UI Light" panose="020B0502040204020203" pitchFamily="34" charset="0"/>
                <a:cs typeface="Segoe UI Light" panose="020B0502040204020203" pitchFamily="34" charset="0"/>
              </a:rPr>
              <a:t>-</a:t>
            </a:r>
            <a:r>
              <a:rPr lang="id-ID" sz="4400" dirty="0">
                <a:solidFill>
                  <a:schemeClr val="tx2">
                    <a:lumMod val="75000"/>
                  </a:schemeClr>
                </a:solidFill>
                <a:latin typeface="Segoe UI Light" panose="020B0502040204020203" pitchFamily="34" charset="0"/>
                <a:cs typeface="Segoe UI Light" panose="020B0502040204020203" pitchFamily="34" charset="0"/>
              </a:rPr>
              <a:t>STORE OFFICE</a:t>
            </a:r>
            <a:r>
              <a:rPr lang="en-US" sz="4400" dirty="0">
                <a:solidFill>
                  <a:schemeClr val="tx2">
                    <a:lumMod val="75000"/>
                  </a:schemeClr>
                </a:solidFill>
                <a:latin typeface="Segoe UI Light" panose="020B0502040204020203" pitchFamily="34" charset="0"/>
                <a:cs typeface="Segoe UI Light" panose="020B0502040204020203" pitchFamily="34" charset="0"/>
              </a:rPr>
              <a:t> </a:t>
            </a:r>
          </a:p>
          <a:p>
            <a:r>
              <a:rPr lang="en-US" sz="4400" dirty="0">
                <a:solidFill>
                  <a:schemeClr val="tx2">
                    <a:lumMod val="75000"/>
                  </a:schemeClr>
                </a:solidFill>
                <a:latin typeface="Segoe UI Light" panose="020B0502040204020203" pitchFamily="34" charset="0"/>
                <a:cs typeface="Segoe UI Light" panose="020B0502040204020203" pitchFamily="34" charset="0"/>
              </a:rPr>
              <a:t>ADVANCED ACCOUNTING </a:t>
            </a:r>
            <a:r>
              <a:rPr lang="en-US" sz="4800" dirty="0">
                <a:solidFill>
                  <a:schemeClr val="tx2">
                    <a:lumMod val="75000"/>
                  </a:schemeClr>
                </a:solidFill>
                <a:latin typeface="Segoe UI Light" panose="020B0502040204020203" pitchFamily="34" charset="0"/>
                <a:cs typeface="Segoe UI Light" panose="020B0502040204020203" pitchFamily="34" charset="0"/>
              </a:rPr>
              <a:t>– </a:t>
            </a:r>
            <a:r>
              <a:rPr lang="en-US" sz="4400" b="1" dirty="0">
                <a:solidFill>
                  <a:schemeClr val="tx2">
                    <a:lumMod val="75000"/>
                  </a:schemeClr>
                </a:solidFill>
                <a:latin typeface="Segoe UI Light" panose="020B0502040204020203" pitchFamily="34" charset="0"/>
                <a:cs typeface="Segoe UI Light" panose="020B0502040204020203" pitchFamily="34" charset="0"/>
              </a:rPr>
              <a:t>Credit Card Reconciliation</a:t>
            </a:r>
          </a:p>
        </p:txBody>
      </p:sp>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900" y="632412"/>
            <a:ext cx="2384764" cy="241203"/>
          </a:xfrm>
          <a:prstGeom prst="rect">
            <a:avLst/>
          </a:prstGeom>
        </p:spPr>
      </p:pic>
    </p:spTree>
    <p:extLst>
      <p:ext uri="{BB962C8B-B14F-4D97-AF65-F5344CB8AC3E}">
        <p14:creationId xmlns:p14="http://schemas.microsoft.com/office/powerpoint/2010/main" val="590839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0" y="2339846"/>
            <a:ext cx="9144000" cy="1664567"/>
          </a:xfrm>
          <a:prstGeom prst="rect">
            <a:avLst/>
          </a:prstGeom>
          <a:pattFill prst="pct10">
            <a:fgClr>
              <a:schemeClr val="bg1">
                <a:lumMod val="85000"/>
              </a:schemeClr>
            </a:fgClr>
            <a:bgClr>
              <a:srgbClr val="F6F6F8"/>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723900" y="2854869"/>
            <a:ext cx="8318500" cy="738664"/>
          </a:xfrm>
          <a:prstGeom prst="rect">
            <a:avLst/>
          </a:prstGeom>
          <a:noFill/>
        </p:spPr>
        <p:txBody>
          <a:bodyPr wrap="square" lIns="0" tIns="0" rIns="0" bIns="0" rtlCol="0">
            <a:spAutoFit/>
          </a:bodyPr>
          <a:lstStyle/>
          <a:p>
            <a:r>
              <a:rPr lang="id-ID" sz="4800" dirty="0">
                <a:solidFill>
                  <a:schemeClr val="tx2">
                    <a:lumMod val="75000"/>
                  </a:schemeClr>
                </a:solidFill>
                <a:latin typeface="Segoe UI Light" panose="020B0502040204020203" pitchFamily="34" charset="0"/>
                <a:cs typeface="Segoe UI Light" panose="020B0502040204020203" pitchFamily="34" charset="0"/>
              </a:rPr>
              <a:t>THAN</a:t>
            </a:r>
            <a:r>
              <a:rPr lang="en-US" sz="4800" dirty="0">
                <a:solidFill>
                  <a:schemeClr val="tx2">
                    <a:lumMod val="75000"/>
                  </a:schemeClr>
                </a:solidFill>
                <a:latin typeface="Segoe UI Light" panose="020B0502040204020203" pitchFamily="34" charset="0"/>
                <a:cs typeface="Segoe UI Light" panose="020B0502040204020203" pitchFamily="34" charset="0"/>
              </a:rPr>
              <a:t>K YOU FOR YOUR TIME!</a:t>
            </a:r>
            <a:endParaRPr lang="id-ID" sz="4800" dirty="0">
              <a:solidFill>
                <a:schemeClr val="tx2">
                  <a:lumMod val="75000"/>
                </a:schemeClr>
              </a:solidFill>
              <a:latin typeface="Segoe UI Light" panose="020B0502040204020203" pitchFamily="34" charset="0"/>
              <a:cs typeface="Segoe UI Light" panose="020B0502040204020203" pitchFamily="34" charset="0"/>
            </a:endParaRPr>
          </a:p>
        </p:txBody>
      </p:sp>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900" y="632412"/>
            <a:ext cx="2384764" cy="241203"/>
          </a:xfrm>
          <a:prstGeom prst="rect">
            <a:avLst/>
          </a:prstGeom>
        </p:spPr>
      </p:pic>
      <p:sp>
        <p:nvSpPr>
          <p:cNvPr id="56" name="TextBox 55"/>
          <p:cNvSpPr txBox="1"/>
          <p:nvPr/>
        </p:nvSpPr>
        <p:spPr>
          <a:xfrm>
            <a:off x="6578074" y="5042703"/>
            <a:ext cx="1943626" cy="215444"/>
          </a:xfrm>
          <a:prstGeom prst="rect">
            <a:avLst/>
          </a:prstGeom>
          <a:noFill/>
        </p:spPr>
        <p:txBody>
          <a:bodyPr wrap="square" lIns="0" tIns="0" rIns="0" bIns="0" rtlCol="0">
            <a:spAutoFit/>
          </a:bodyPr>
          <a:lstStyle/>
          <a:p>
            <a:pPr algn="r"/>
            <a:r>
              <a:rPr lang="en-US" sz="1400" b="1" dirty="0">
                <a:solidFill>
                  <a:srgbClr val="003481"/>
                </a:solidFill>
                <a:latin typeface="Segoe UI Light" panose="020B0502040204020203" pitchFamily="34" charset="0"/>
                <a:cs typeface="Segoe UI Light" panose="020B0502040204020203" pitchFamily="34" charset="0"/>
              </a:rPr>
              <a:t>www.cstoreoffice.com</a:t>
            </a:r>
            <a:endParaRPr lang="ru-RU" b="1" dirty="0">
              <a:solidFill>
                <a:srgbClr val="003481"/>
              </a:solidFill>
              <a:latin typeface="Segoe UI Light" panose="020B0502040204020203" pitchFamily="34" charset="0"/>
              <a:cs typeface="Segoe UI Light" panose="020B0502040204020203" pitchFamily="34" charset="0"/>
            </a:endParaRPr>
          </a:p>
        </p:txBody>
      </p:sp>
      <p:sp>
        <p:nvSpPr>
          <p:cNvPr id="61" name="TextBox 60"/>
          <p:cNvSpPr txBox="1"/>
          <p:nvPr/>
        </p:nvSpPr>
        <p:spPr>
          <a:xfrm>
            <a:off x="560726" y="4878504"/>
            <a:ext cx="2877775" cy="715581"/>
          </a:xfrm>
          <a:prstGeom prst="rect">
            <a:avLst/>
          </a:prstGeom>
          <a:noFill/>
        </p:spPr>
        <p:txBody>
          <a:bodyPr wrap="none" rtlCol="0">
            <a:spAutoFit/>
          </a:bodyPr>
          <a:lstStyle/>
          <a:p>
            <a:pPr algn="r"/>
            <a:r>
              <a:rPr lang="id-ID" sz="4050" dirty="0">
                <a:solidFill>
                  <a:srgbClr val="003481"/>
                </a:solidFill>
                <a:latin typeface="Segoe UI Light" panose="020B0502040204020203" pitchFamily="34" charset="0"/>
                <a:cs typeface="Segoe UI Light" panose="020B0502040204020203" pitchFamily="34" charset="0"/>
              </a:rPr>
              <a:t>Get in Touch</a:t>
            </a:r>
            <a:endParaRPr lang="en-US" sz="4050" dirty="0">
              <a:solidFill>
                <a:srgbClr val="003481"/>
              </a:solidFill>
              <a:latin typeface="Segoe UI Light" panose="020B0502040204020203" pitchFamily="34" charset="0"/>
              <a:cs typeface="Segoe UI Light" panose="020B0502040204020203" pitchFamily="34" charset="0"/>
            </a:endParaRPr>
          </a:p>
        </p:txBody>
      </p:sp>
      <p:sp>
        <p:nvSpPr>
          <p:cNvPr id="62" name="TextBox 61"/>
          <p:cNvSpPr txBox="1"/>
          <p:nvPr/>
        </p:nvSpPr>
        <p:spPr>
          <a:xfrm>
            <a:off x="6318867" y="5258147"/>
            <a:ext cx="2202834" cy="861774"/>
          </a:xfrm>
          <a:prstGeom prst="rect">
            <a:avLst/>
          </a:prstGeom>
          <a:noFill/>
        </p:spPr>
        <p:txBody>
          <a:bodyPr wrap="square" lIns="0" tIns="0" rIns="0" bIns="0" rtlCol="0">
            <a:spAutoFit/>
          </a:bodyPr>
          <a:lstStyle/>
          <a:p>
            <a:pPr algn="r"/>
            <a:r>
              <a:rPr lang="en-US" sz="1400" b="1" dirty="0" err="1">
                <a:solidFill>
                  <a:srgbClr val="003481"/>
                </a:solidFill>
                <a:latin typeface="Segoe UI Light" panose="020B0502040204020203" pitchFamily="34" charset="0"/>
                <a:cs typeface="Segoe UI Light" panose="020B0502040204020203" pitchFamily="34" charset="0"/>
              </a:rPr>
              <a:t>Petrosoft</a:t>
            </a:r>
            <a:r>
              <a:rPr lang="en-US" sz="1400" b="1" dirty="0">
                <a:solidFill>
                  <a:srgbClr val="003481"/>
                </a:solidFill>
                <a:latin typeface="Segoe UI Light" panose="020B0502040204020203" pitchFamily="34" charset="0"/>
                <a:cs typeface="Segoe UI Light" panose="020B0502040204020203" pitchFamily="34" charset="0"/>
              </a:rPr>
              <a:t> LLC</a:t>
            </a:r>
            <a:endParaRPr lang="en-US" dirty="0"/>
          </a:p>
          <a:p>
            <a:pPr algn="r"/>
            <a:r>
              <a:rPr lang="en-US" sz="1400" b="1" dirty="0">
                <a:solidFill>
                  <a:srgbClr val="003481"/>
                </a:solidFill>
                <a:latin typeface="Segoe UI Light" panose="020B0502040204020203" pitchFamily="34" charset="0"/>
                <a:cs typeface="Segoe UI Light" panose="020B0502040204020203" pitchFamily="34" charset="0"/>
              </a:rPr>
              <a:t>290 </a:t>
            </a:r>
            <a:r>
              <a:rPr lang="en-US" sz="1400" b="1" dirty="0" err="1">
                <a:solidFill>
                  <a:srgbClr val="003481"/>
                </a:solidFill>
                <a:latin typeface="Segoe UI Light" panose="020B0502040204020203" pitchFamily="34" charset="0"/>
                <a:cs typeface="Segoe UI Light" panose="020B0502040204020203" pitchFamily="34" charset="0"/>
              </a:rPr>
              <a:t>Bilmar</a:t>
            </a:r>
            <a:r>
              <a:rPr lang="en-US" sz="1400" b="1" dirty="0">
                <a:solidFill>
                  <a:srgbClr val="003481"/>
                </a:solidFill>
                <a:latin typeface="Segoe UI Light" panose="020B0502040204020203" pitchFamily="34" charset="0"/>
                <a:cs typeface="Segoe UI Light" panose="020B0502040204020203" pitchFamily="34" charset="0"/>
              </a:rPr>
              <a:t> Drive</a:t>
            </a:r>
            <a:endParaRPr lang="en-US" sz="1400" dirty="0">
              <a:solidFill>
                <a:srgbClr val="003481"/>
              </a:solidFill>
              <a:latin typeface="Segoe UI Light" panose="020B0502040204020203" pitchFamily="34" charset="0"/>
              <a:cs typeface="Segoe UI Light" panose="020B0502040204020203" pitchFamily="34" charset="0"/>
            </a:endParaRPr>
          </a:p>
          <a:p>
            <a:pPr algn="r"/>
            <a:r>
              <a:rPr lang="en-US" sz="1400" b="1" dirty="0">
                <a:solidFill>
                  <a:srgbClr val="003481"/>
                </a:solidFill>
                <a:latin typeface="Segoe UI Light" panose="020B0502040204020203" pitchFamily="34" charset="0"/>
                <a:cs typeface="Segoe UI Light" panose="020B0502040204020203" pitchFamily="34" charset="0"/>
              </a:rPr>
              <a:t>Pittsburgh, PA  15205</a:t>
            </a:r>
            <a:endParaRPr lang="en-US" sz="1400" dirty="0">
              <a:solidFill>
                <a:srgbClr val="003481"/>
              </a:solidFill>
              <a:latin typeface="Segoe UI Light" panose="020B0502040204020203" pitchFamily="34" charset="0"/>
              <a:cs typeface="Segoe UI Light" panose="020B0502040204020203" pitchFamily="34" charset="0"/>
            </a:endParaRPr>
          </a:p>
          <a:p>
            <a:pPr algn="r"/>
            <a:r>
              <a:rPr lang="en-US" sz="1400" b="1" dirty="0">
                <a:solidFill>
                  <a:srgbClr val="003481"/>
                </a:solidFill>
                <a:latin typeface="Segoe UI Light" panose="020B0502040204020203" pitchFamily="34" charset="0"/>
                <a:cs typeface="Segoe UI Light" panose="020B0502040204020203" pitchFamily="34" charset="0"/>
              </a:rPr>
              <a:t>1.412.306.0640</a:t>
            </a:r>
          </a:p>
        </p:txBody>
      </p:sp>
      <p:pic>
        <p:nvPicPr>
          <p:cNvPr id="10" name="Picture 9">
            <a:extLst>
              <a:ext uri="{FF2B5EF4-FFF2-40B4-BE49-F238E27FC236}">
                <a16:creationId xmlns:a16="http://schemas.microsoft.com/office/drawing/2014/main" id="{5D597378-CBDE-48B5-AFCD-C0076C9CE84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599" y="6280410"/>
            <a:ext cx="3076457" cy="311164"/>
          </a:xfrm>
          <a:prstGeom prst="rect">
            <a:avLst/>
          </a:prstGeom>
        </p:spPr>
      </p:pic>
    </p:spTree>
    <p:extLst>
      <p:ext uri="{BB962C8B-B14F-4D97-AF65-F5344CB8AC3E}">
        <p14:creationId xmlns:p14="http://schemas.microsoft.com/office/powerpoint/2010/main" val="1911420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fade">
                                      <p:cBhvr>
                                        <p:cTn id="11" dur="500"/>
                                        <p:tgtEl>
                                          <p:spTgt spid="5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1"/>
                                        </p:tgtEl>
                                        <p:attrNameLst>
                                          <p:attrName>style.visibility</p:attrName>
                                        </p:attrNameLst>
                                      </p:cBhvr>
                                      <p:to>
                                        <p:strVal val="visible"/>
                                      </p:to>
                                    </p:set>
                                    <p:animEffect transition="in" filter="fade">
                                      <p:cBhvr>
                                        <p:cTn id="15" dur="500"/>
                                        <p:tgtEl>
                                          <p:spTgt spid="61"/>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62"/>
                                        </p:tgtEl>
                                        <p:attrNameLst>
                                          <p:attrName>style.visibility</p:attrName>
                                        </p:attrNameLst>
                                      </p:cBhvr>
                                      <p:to>
                                        <p:strVal val="visible"/>
                                      </p:to>
                                    </p:set>
                                    <p:animEffect transition="in" filter="fade">
                                      <p:cBhvr>
                                        <p:cTn id="19"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6" grpId="0"/>
      <p:bldP spid="61"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TextBox 69"/>
          <p:cNvSpPr txBox="1"/>
          <p:nvPr/>
        </p:nvSpPr>
        <p:spPr>
          <a:xfrm>
            <a:off x="340122" y="1189927"/>
            <a:ext cx="4986905" cy="830997"/>
          </a:xfrm>
          <a:prstGeom prst="rect">
            <a:avLst/>
          </a:prstGeom>
          <a:noFill/>
        </p:spPr>
        <p:txBody>
          <a:bodyPr wrap="square" rtlCol="0">
            <a:spAutoFit/>
          </a:bodyPr>
          <a:lstStyle>
            <a:defPPr>
              <a:defRPr lang="en-US"/>
            </a:defPPr>
            <a:lvl1pPr marL="285750" indent="-285750">
              <a:lnSpc>
                <a:spcPct val="150000"/>
              </a:lnSpc>
              <a:buBlip>
                <a:blip r:embed="rId2"/>
              </a:buBlip>
              <a:defRPr sz="1600">
                <a:latin typeface="Segoe UI Light" panose="020B0502040204020203" pitchFamily="34" charset="0"/>
              </a:defRPr>
            </a:lvl1pPr>
          </a:lstStyle>
          <a:p>
            <a:r>
              <a:rPr lang="en-US" dirty="0"/>
              <a:t>Where do I find Credit Card fees in C</a:t>
            </a:r>
            <a:r>
              <a:rPr lang="ru-RU" dirty="0"/>
              <a:t>-</a:t>
            </a:r>
            <a:r>
              <a:rPr lang="en-US" dirty="0"/>
              <a:t>Store?</a:t>
            </a:r>
          </a:p>
          <a:p>
            <a:r>
              <a:rPr lang="en-US" dirty="0"/>
              <a:t>Two step process to clear credit card fees:</a:t>
            </a:r>
          </a:p>
        </p:txBody>
      </p:sp>
      <p:sp>
        <p:nvSpPr>
          <p:cNvPr id="9" name="Oval 8"/>
          <p:cNvSpPr/>
          <p:nvPr/>
        </p:nvSpPr>
        <p:spPr>
          <a:xfrm>
            <a:off x="5525872" y="1195160"/>
            <a:ext cx="3041755" cy="3041755"/>
          </a:xfrm>
          <a:prstGeom prst="ellipse">
            <a:avLst/>
          </a:prstGeom>
          <a:gradFill>
            <a:gsLst>
              <a:gs pos="33000">
                <a:srgbClr val="F2F2F2"/>
              </a:gs>
              <a:gs pos="100000">
                <a:srgbClr val="FBFBFB"/>
              </a:gs>
            </a:gsLst>
            <a:lin ang="5400000" scaled="1"/>
          </a:gradFill>
          <a:ln>
            <a:noFill/>
          </a:ln>
          <a:effectLst>
            <a:outerShdw blurRad="330200" dist="4318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pic>
        <p:nvPicPr>
          <p:cNvPr id="5125" name="Picture 5" descr="C:\Users\Lamagra\Desktop\Agend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5028" y="1624589"/>
            <a:ext cx="2123754" cy="218289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043C5197-BFAA-4957-B9B3-1DC1C73681A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599" y="6280410"/>
            <a:ext cx="3076457" cy="311164"/>
          </a:xfrm>
          <a:prstGeom prst="rect">
            <a:avLst/>
          </a:prstGeom>
        </p:spPr>
      </p:pic>
      <p:sp>
        <p:nvSpPr>
          <p:cNvPr id="7" name="Title 1">
            <a:extLst>
              <a:ext uri="{FF2B5EF4-FFF2-40B4-BE49-F238E27FC236}">
                <a16:creationId xmlns:a16="http://schemas.microsoft.com/office/drawing/2014/main" id="{B11CCE2D-964B-4DA4-84B1-D732929CDC38}"/>
              </a:ext>
            </a:extLst>
          </p:cNvPr>
          <p:cNvSpPr txBox="1">
            <a:spLocks/>
          </p:cNvSpPr>
          <p:nvPr/>
        </p:nvSpPr>
        <p:spPr>
          <a:xfrm>
            <a:off x="360000" y="360000"/>
            <a:ext cx="6440557" cy="53340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b="1" u="sng" dirty="0">
                <a:solidFill>
                  <a:schemeClr val="tx2">
                    <a:lumMod val="75000"/>
                  </a:schemeClr>
                </a:solidFill>
                <a:latin typeface="Calibri Light" panose="020F0302020204030204" pitchFamily="34" charset="0"/>
                <a:cs typeface="Calibri Light" panose="020F0302020204030204" pitchFamily="34" charset="0"/>
              </a:rPr>
              <a:t>Agenda</a:t>
            </a:r>
          </a:p>
        </p:txBody>
      </p:sp>
      <p:sp>
        <p:nvSpPr>
          <p:cNvPr id="8" name="TextBox 7">
            <a:extLst>
              <a:ext uri="{FF2B5EF4-FFF2-40B4-BE49-F238E27FC236}">
                <a16:creationId xmlns:a16="http://schemas.microsoft.com/office/drawing/2014/main" id="{8C5177F8-B7F3-47F6-B5F3-BE6048153B02}"/>
              </a:ext>
            </a:extLst>
          </p:cNvPr>
          <p:cNvSpPr txBox="1"/>
          <p:nvPr/>
        </p:nvSpPr>
        <p:spPr>
          <a:xfrm>
            <a:off x="609600" y="1928591"/>
            <a:ext cx="4916272" cy="2308324"/>
          </a:xfrm>
          <a:prstGeom prst="rect">
            <a:avLst/>
          </a:prstGeom>
          <a:noFill/>
        </p:spPr>
        <p:txBody>
          <a:bodyPr wrap="square" rtlCol="0">
            <a:spAutoFit/>
          </a:bodyPr>
          <a:lstStyle>
            <a:defPPr>
              <a:defRPr lang="en-US"/>
            </a:defPPr>
            <a:lvl1pPr marL="285750" indent="-285750">
              <a:lnSpc>
                <a:spcPct val="150000"/>
              </a:lnSpc>
              <a:buBlip>
                <a:blip r:embed="rId2"/>
              </a:buBlip>
              <a:defRPr sz="1600">
                <a:latin typeface="Segoe UI Light" panose="020B0502040204020203" pitchFamily="34" charset="0"/>
              </a:defRPr>
            </a:lvl1pPr>
          </a:lstStyle>
          <a:p>
            <a:pPr>
              <a:buFont typeface="Arial" panose="020B0604020202020204" pitchFamily="34" charset="0"/>
              <a:buChar char="•"/>
            </a:pPr>
            <a:r>
              <a:rPr lang="en-US" dirty="0"/>
              <a:t>Accounts Receivable – Collect fees</a:t>
            </a:r>
          </a:p>
          <a:p>
            <a:pPr>
              <a:buFont typeface="Arial" panose="020B0604020202020204" pitchFamily="34" charset="0"/>
              <a:buChar char="•"/>
            </a:pPr>
            <a:r>
              <a:rPr lang="en-US" dirty="0"/>
              <a:t>Account Register – Select account to charge the credit card fees to </a:t>
            </a:r>
          </a:p>
          <a:p>
            <a:endParaRPr lang="en-US" dirty="0"/>
          </a:p>
          <a:p>
            <a:endParaRPr lang="en-US" dirty="0"/>
          </a:p>
          <a:p>
            <a:endParaRPr lang="en-US" dirty="0"/>
          </a:p>
        </p:txBody>
      </p:sp>
    </p:spTree>
    <p:extLst>
      <p:ext uri="{BB962C8B-B14F-4D97-AF65-F5344CB8AC3E}">
        <p14:creationId xmlns:p14="http://schemas.microsoft.com/office/powerpoint/2010/main" val="1100666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B79FC7-F50B-409E-AB68-E1A40EB6DCF4}"/>
              </a:ext>
            </a:extLst>
          </p:cNvPr>
          <p:cNvPicPr>
            <a:picLocks noChangeAspect="1"/>
          </p:cNvPicPr>
          <p:nvPr/>
        </p:nvPicPr>
        <p:blipFill>
          <a:blip r:embed="rId2"/>
          <a:stretch>
            <a:fillRect/>
          </a:stretch>
        </p:blipFill>
        <p:spPr>
          <a:xfrm>
            <a:off x="777175" y="1087737"/>
            <a:ext cx="7701611" cy="4752423"/>
          </a:xfrm>
          <a:prstGeom prst="rect">
            <a:avLst/>
          </a:prstGeom>
        </p:spPr>
      </p:pic>
      <p:sp>
        <p:nvSpPr>
          <p:cNvPr id="5" name="Footer Placeholder 1">
            <a:extLst>
              <a:ext uri="{FF2B5EF4-FFF2-40B4-BE49-F238E27FC236}">
                <a16:creationId xmlns:a16="http://schemas.microsoft.com/office/drawing/2014/main" id="{43F88FCC-C184-4D15-965A-B8978F332DA8}"/>
              </a:ext>
            </a:extLst>
          </p:cNvPr>
          <p:cNvSpPr txBox="1">
            <a:spLocks/>
          </p:cNvSpPr>
          <p:nvPr/>
        </p:nvSpPr>
        <p:spPr>
          <a:xfrm>
            <a:off x="323999" y="324001"/>
            <a:ext cx="8607965" cy="471130"/>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b="1" dirty="0">
                <a:solidFill>
                  <a:schemeClr val="tx1"/>
                </a:solidFill>
                <a:latin typeface="Calibri Light" panose="020F0302020204030204" pitchFamily="34" charset="0"/>
                <a:cs typeface="Calibri Light" panose="020F0302020204030204" pitchFamily="34" charset="0"/>
              </a:rPr>
              <a:t>WHERE DO I FIND THE CREDIT CARD FEES IN C-STORE OFFICE</a:t>
            </a:r>
          </a:p>
        </p:txBody>
      </p:sp>
    </p:spTree>
    <p:extLst>
      <p:ext uri="{BB962C8B-B14F-4D97-AF65-F5344CB8AC3E}">
        <p14:creationId xmlns:p14="http://schemas.microsoft.com/office/powerpoint/2010/main" val="1353237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E546070-4136-462E-984D-844FE5E407EF}"/>
              </a:ext>
            </a:extLst>
          </p:cNvPr>
          <p:cNvPicPr>
            <a:picLocks noChangeAspect="1"/>
          </p:cNvPicPr>
          <p:nvPr/>
        </p:nvPicPr>
        <p:blipFill>
          <a:blip r:embed="rId2"/>
          <a:stretch>
            <a:fillRect/>
          </a:stretch>
        </p:blipFill>
        <p:spPr>
          <a:xfrm>
            <a:off x="461299" y="1166191"/>
            <a:ext cx="8382202" cy="4486160"/>
          </a:xfrm>
          <a:prstGeom prst="rect">
            <a:avLst/>
          </a:prstGeom>
        </p:spPr>
      </p:pic>
      <p:sp>
        <p:nvSpPr>
          <p:cNvPr id="6" name="Footer Placeholder 1">
            <a:extLst>
              <a:ext uri="{FF2B5EF4-FFF2-40B4-BE49-F238E27FC236}">
                <a16:creationId xmlns:a16="http://schemas.microsoft.com/office/drawing/2014/main" id="{C5ECA788-4845-4B76-BA51-8557CC0E3EA1}"/>
              </a:ext>
            </a:extLst>
          </p:cNvPr>
          <p:cNvSpPr txBox="1">
            <a:spLocks/>
          </p:cNvSpPr>
          <p:nvPr/>
        </p:nvSpPr>
        <p:spPr>
          <a:xfrm>
            <a:off x="323999" y="324001"/>
            <a:ext cx="8607965" cy="471130"/>
          </a:xfrm>
          <a:prstGeom prst="rect">
            <a:avLst/>
          </a:prstGeom>
        </p:spPr>
        <p:txBody>
          <a:bodyPr vert="horz" lIns="91440" tIns="45720" rIns="91440" bIns="45720" rtlCol="0" anchor="ctr"/>
          <a:lstStyle>
            <a:defPPr>
              <a:defRPr lang="en-US"/>
            </a:defPPr>
            <a:lvl1pPr>
              <a:defRPr sz="2400" b="1">
                <a:latin typeface="Calibri Light" panose="020F0302020204030204" pitchFamily="34" charset="0"/>
                <a:cs typeface="Calibri Light" panose="020F03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RECEIVING A CREDIT CARD PAYMENT</a:t>
            </a:r>
          </a:p>
        </p:txBody>
      </p:sp>
    </p:spTree>
    <p:extLst>
      <p:ext uri="{BB962C8B-B14F-4D97-AF65-F5344CB8AC3E}">
        <p14:creationId xmlns:p14="http://schemas.microsoft.com/office/powerpoint/2010/main" val="1243420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49084E7-ED0F-4D99-97A6-51711B1F5828}"/>
              </a:ext>
            </a:extLst>
          </p:cNvPr>
          <p:cNvPicPr>
            <a:picLocks noChangeAspect="1"/>
          </p:cNvPicPr>
          <p:nvPr/>
        </p:nvPicPr>
        <p:blipFill>
          <a:blip r:embed="rId2"/>
          <a:stretch>
            <a:fillRect/>
          </a:stretch>
        </p:blipFill>
        <p:spPr>
          <a:xfrm>
            <a:off x="727317" y="3586329"/>
            <a:ext cx="8000272" cy="2380362"/>
          </a:xfrm>
          <a:prstGeom prst="rect">
            <a:avLst/>
          </a:prstGeom>
        </p:spPr>
      </p:pic>
      <p:sp>
        <p:nvSpPr>
          <p:cNvPr id="5" name="Footer Placeholder 1">
            <a:extLst>
              <a:ext uri="{FF2B5EF4-FFF2-40B4-BE49-F238E27FC236}">
                <a16:creationId xmlns:a16="http://schemas.microsoft.com/office/drawing/2014/main" id="{D59612AC-6D17-4FFC-8B21-8D87337BFAE6}"/>
              </a:ext>
            </a:extLst>
          </p:cNvPr>
          <p:cNvSpPr txBox="1">
            <a:spLocks/>
          </p:cNvSpPr>
          <p:nvPr/>
        </p:nvSpPr>
        <p:spPr>
          <a:xfrm>
            <a:off x="323999" y="324001"/>
            <a:ext cx="8607965" cy="471130"/>
          </a:xfrm>
          <a:prstGeom prst="rect">
            <a:avLst/>
          </a:prstGeom>
        </p:spPr>
        <p:txBody>
          <a:bodyPr vert="horz" lIns="91440" tIns="45720" rIns="91440" bIns="45720" rtlCol="0" anchor="ctr"/>
          <a:lstStyle>
            <a:defPPr>
              <a:defRPr lang="en-US"/>
            </a:defPPr>
            <a:lvl1pPr>
              <a:defRPr sz="2400" b="1">
                <a:latin typeface="Calibri Light" panose="020F0302020204030204" pitchFamily="34" charset="0"/>
                <a:cs typeface="Calibri Light" panose="020F03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RECEIVING A CREDIT CARD PAYMENT</a:t>
            </a:r>
          </a:p>
        </p:txBody>
      </p:sp>
      <p:sp>
        <p:nvSpPr>
          <p:cNvPr id="7" name="TextBox 6">
            <a:extLst>
              <a:ext uri="{FF2B5EF4-FFF2-40B4-BE49-F238E27FC236}">
                <a16:creationId xmlns:a16="http://schemas.microsoft.com/office/drawing/2014/main" id="{26B05414-C7EE-4CD5-A3CD-CB9005267571}"/>
              </a:ext>
            </a:extLst>
          </p:cNvPr>
          <p:cNvSpPr txBox="1"/>
          <p:nvPr/>
        </p:nvSpPr>
        <p:spPr>
          <a:xfrm>
            <a:off x="504000" y="922042"/>
            <a:ext cx="8640000" cy="461665"/>
          </a:xfrm>
          <a:prstGeom prst="rect">
            <a:avLst/>
          </a:prstGeom>
          <a:noFill/>
        </p:spPr>
        <p:txBody>
          <a:bodyPr wrap="square" rtlCol="0">
            <a:spAutoFit/>
          </a:bodyPr>
          <a:lstStyle>
            <a:defPPr>
              <a:defRPr lang="en-US"/>
            </a:defPPr>
            <a:lvl1pPr marL="285750" indent="-285750">
              <a:lnSpc>
                <a:spcPct val="150000"/>
              </a:lnSpc>
              <a:buBlip>
                <a:blip r:embed="rId3"/>
              </a:buBlip>
              <a:defRPr sz="1600">
                <a:latin typeface="Segoe UI Light" panose="020B0502040204020203" pitchFamily="34" charset="0"/>
              </a:defRPr>
            </a:lvl1pPr>
          </a:lstStyle>
          <a:p>
            <a:pPr marL="0" indent="0">
              <a:buNone/>
            </a:pPr>
            <a:r>
              <a:rPr lang="ru-RU" b="1" dirty="0"/>
              <a:t>* </a:t>
            </a:r>
            <a:r>
              <a:rPr lang="en-US" b="1" dirty="0"/>
              <a:t>SPECIAL NOTE:</a:t>
            </a:r>
            <a:endParaRPr lang="en-US" dirty="0"/>
          </a:p>
        </p:txBody>
      </p:sp>
      <p:sp>
        <p:nvSpPr>
          <p:cNvPr id="8" name="TextBox 7">
            <a:extLst>
              <a:ext uri="{FF2B5EF4-FFF2-40B4-BE49-F238E27FC236}">
                <a16:creationId xmlns:a16="http://schemas.microsoft.com/office/drawing/2014/main" id="{B4176FBF-431E-4CBD-B312-A332A1D411C0}"/>
              </a:ext>
            </a:extLst>
          </p:cNvPr>
          <p:cNvSpPr txBox="1"/>
          <p:nvPr/>
        </p:nvSpPr>
        <p:spPr>
          <a:xfrm>
            <a:off x="636523" y="1278005"/>
            <a:ext cx="7367790" cy="2308324"/>
          </a:xfrm>
          <a:prstGeom prst="rect">
            <a:avLst/>
          </a:prstGeom>
          <a:noFill/>
        </p:spPr>
        <p:txBody>
          <a:bodyPr wrap="square" rtlCol="0">
            <a:spAutoFit/>
          </a:bodyPr>
          <a:lstStyle>
            <a:defPPr>
              <a:defRPr lang="en-US"/>
            </a:defPPr>
            <a:lvl1pPr marL="285750" indent="-285750">
              <a:lnSpc>
                <a:spcPct val="150000"/>
              </a:lnSpc>
              <a:buBlip>
                <a:blip r:embed="rId3"/>
              </a:buBlip>
              <a:defRPr sz="1600">
                <a:latin typeface="Segoe UI Light" panose="020B0502040204020203" pitchFamily="34" charset="0"/>
              </a:defRPr>
            </a:lvl1pPr>
          </a:lstStyle>
          <a:p>
            <a:pPr marL="0" indent="0">
              <a:buNone/>
            </a:pPr>
            <a:r>
              <a:rPr lang="en-US" dirty="0"/>
              <a:t>Lets use the example of collecting  $2,600.00.</a:t>
            </a:r>
            <a:br>
              <a:rPr lang="en-US" dirty="0"/>
            </a:br>
            <a:r>
              <a:rPr lang="en-US" dirty="0"/>
              <a:t>You might have 200.00 in credit card fees from the total of $2600.00.</a:t>
            </a:r>
            <a:br>
              <a:rPr lang="en-US" dirty="0"/>
            </a:br>
            <a:r>
              <a:rPr lang="en-US" dirty="0"/>
              <a:t>Collect the entire amount because we will be making a journal entry to account for the credit card fees. </a:t>
            </a:r>
          </a:p>
          <a:p>
            <a:r>
              <a:rPr lang="en-US" dirty="0"/>
              <a:t>$2600.00 – IN</a:t>
            </a:r>
          </a:p>
          <a:p>
            <a:r>
              <a:rPr lang="en-US" dirty="0"/>
              <a:t>$200.00 – OUT – Credit Card Fees</a:t>
            </a:r>
          </a:p>
        </p:txBody>
      </p:sp>
    </p:spTree>
    <p:extLst>
      <p:ext uri="{BB962C8B-B14F-4D97-AF65-F5344CB8AC3E}">
        <p14:creationId xmlns:p14="http://schemas.microsoft.com/office/powerpoint/2010/main" val="2833570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001F626-8D0A-4A8E-BBBA-88F962B6DC80}"/>
              </a:ext>
            </a:extLst>
          </p:cNvPr>
          <p:cNvPicPr>
            <a:picLocks noChangeAspect="1"/>
          </p:cNvPicPr>
          <p:nvPr/>
        </p:nvPicPr>
        <p:blipFill>
          <a:blip r:embed="rId2"/>
          <a:stretch>
            <a:fillRect/>
          </a:stretch>
        </p:blipFill>
        <p:spPr>
          <a:xfrm>
            <a:off x="450574" y="1576205"/>
            <a:ext cx="8229958" cy="2947752"/>
          </a:xfrm>
          <a:prstGeom prst="rect">
            <a:avLst/>
          </a:prstGeom>
        </p:spPr>
      </p:pic>
      <p:sp>
        <p:nvSpPr>
          <p:cNvPr id="4" name="Footer Placeholder 1">
            <a:extLst>
              <a:ext uri="{FF2B5EF4-FFF2-40B4-BE49-F238E27FC236}">
                <a16:creationId xmlns:a16="http://schemas.microsoft.com/office/drawing/2014/main" id="{6B8A2269-5748-4558-8726-D9CB7B38841B}"/>
              </a:ext>
            </a:extLst>
          </p:cNvPr>
          <p:cNvSpPr txBox="1">
            <a:spLocks/>
          </p:cNvSpPr>
          <p:nvPr/>
        </p:nvSpPr>
        <p:spPr>
          <a:xfrm>
            <a:off x="323999" y="324001"/>
            <a:ext cx="8607965" cy="471130"/>
          </a:xfrm>
          <a:prstGeom prst="rect">
            <a:avLst/>
          </a:prstGeom>
        </p:spPr>
        <p:txBody>
          <a:bodyPr vert="horz" lIns="91440" tIns="45720" rIns="91440" bIns="45720" rtlCol="0" anchor="ctr"/>
          <a:lstStyle>
            <a:defPPr>
              <a:defRPr lang="en-US"/>
            </a:defPPr>
            <a:lvl1pPr>
              <a:defRPr sz="2400" b="1">
                <a:latin typeface="Calibri Light" panose="020F0302020204030204" pitchFamily="34" charset="0"/>
                <a:cs typeface="Calibri Light" panose="020F03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MAKING THE JOURNAL ENTRY</a:t>
            </a:r>
          </a:p>
        </p:txBody>
      </p:sp>
    </p:spTree>
    <p:extLst>
      <p:ext uri="{BB962C8B-B14F-4D97-AF65-F5344CB8AC3E}">
        <p14:creationId xmlns:p14="http://schemas.microsoft.com/office/powerpoint/2010/main" val="1449362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AB5FF5-A890-4FB9-A83D-03528478E2D2}"/>
              </a:ext>
            </a:extLst>
          </p:cNvPr>
          <p:cNvPicPr>
            <a:picLocks noChangeAspect="1"/>
          </p:cNvPicPr>
          <p:nvPr/>
        </p:nvPicPr>
        <p:blipFill>
          <a:blip r:embed="rId2"/>
          <a:stretch>
            <a:fillRect/>
          </a:stretch>
        </p:blipFill>
        <p:spPr>
          <a:xfrm>
            <a:off x="711601" y="2180963"/>
            <a:ext cx="7466193" cy="3236613"/>
          </a:xfrm>
          <a:prstGeom prst="rect">
            <a:avLst/>
          </a:prstGeom>
        </p:spPr>
      </p:pic>
      <p:sp>
        <p:nvSpPr>
          <p:cNvPr id="7" name="Footer Placeholder 1">
            <a:extLst>
              <a:ext uri="{FF2B5EF4-FFF2-40B4-BE49-F238E27FC236}">
                <a16:creationId xmlns:a16="http://schemas.microsoft.com/office/drawing/2014/main" id="{4CD6844C-588E-4971-9C1C-21098D3CFB6D}"/>
              </a:ext>
            </a:extLst>
          </p:cNvPr>
          <p:cNvSpPr txBox="1">
            <a:spLocks/>
          </p:cNvSpPr>
          <p:nvPr/>
        </p:nvSpPr>
        <p:spPr>
          <a:xfrm>
            <a:off x="323999" y="324001"/>
            <a:ext cx="8607965" cy="471130"/>
          </a:xfrm>
          <a:prstGeom prst="rect">
            <a:avLst/>
          </a:prstGeom>
        </p:spPr>
        <p:txBody>
          <a:bodyPr vert="horz" lIns="91440" tIns="45720" rIns="91440" bIns="45720" rtlCol="0" anchor="ctr"/>
          <a:lstStyle>
            <a:defPPr>
              <a:defRPr lang="en-US"/>
            </a:defPPr>
            <a:lvl1pPr>
              <a:defRPr sz="2400" b="1">
                <a:latin typeface="Calibri Light" panose="020F0302020204030204" pitchFamily="34" charset="0"/>
                <a:cs typeface="Calibri Light" panose="020F03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CHECK YOUR ENTRY</a:t>
            </a:r>
          </a:p>
        </p:txBody>
      </p:sp>
      <p:sp>
        <p:nvSpPr>
          <p:cNvPr id="8" name="TextBox 7">
            <a:extLst>
              <a:ext uri="{FF2B5EF4-FFF2-40B4-BE49-F238E27FC236}">
                <a16:creationId xmlns:a16="http://schemas.microsoft.com/office/drawing/2014/main" id="{98E6FBF7-44C0-411D-BCFE-80B9FA10F75A}"/>
              </a:ext>
            </a:extLst>
          </p:cNvPr>
          <p:cNvSpPr txBox="1"/>
          <p:nvPr/>
        </p:nvSpPr>
        <p:spPr>
          <a:xfrm>
            <a:off x="323999" y="949364"/>
            <a:ext cx="8640000" cy="1154483"/>
          </a:xfrm>
          <a:prstGeom prst="rect">
            <a:avLst/>
          </a:prstGeom>
          <a:noFill/>
        </p:spPr>
        <p:txBody>
          <a:bodyPr wrap="square" rtlCol="0">
            <a:spAutoFit/>
          </a:bodyPr>
          <a:lstStyle>
            <a:defPPr>
              <a:defRPr lang="en-US"/>
            </a:defPPr>
            <a:lvl1pPr marL="285750" indent="-285750">
              <a:lnSpc>
                <a:spcPct val="150000"/>
              </a:lnSpc>
              <a:buBlip>
                <a:blip r:embed="rId3"/>
              </a:buBlip>
              <a:defRPr sz="1600">
                <a:latin typeface="Segoe UI Light" panose="020B0502040204020203" pitchFamily="34" charset="0"/>
              </a:defRPr>
            </a:lvl1pPr>
          </a:lstStyle>
          <a:p>
            <a:r>
              <a:rPr lang="en-US" b="1" dirty="0"/>
              <a:t>Transactions</a:t>
            </a:r>
            <a:r>
              <a:rPr lang="en-US" dirty="0"/>
              <a:t> &gt; </a:t>
            </a:r>
            <a:r>
              <a:rPr lang="en-US" b="1" dirty="0"/>
              <a:t>Account Register</a:t>
            </a:r>
            <a:r>
              <a:rPr lang="en-US" dirty="0"/>
              <a:t> &gt; </a:t>
            </a:r>
            <a:r>
              <a:rPr lang="en-US" b="1" dirty="0"/>
              <a:t>Account</a:t>
            </a:r>
            <a:r>
              <a:rPr lang="en-US" dirty="0"/>
              <a:t> (Your Credit Card Fees Account)</a:t>
            </a:r>
            <a:br>
              <a:rPr lang="en-US" dirty="0"/>
            </a:br>
            <a:r>
              <a:rPr lang="en-US" dirty="0"/>
              <a:t>You will see a debit to Credit Card Fees and a Debit to the 1009 Operating Bank Account to verify you accounted for Credit Card Fees</a:t>
            </a:r>
          </a:p>
        </p:txBody>
      </p:sp>
      <p:sp>
        <p:nvSpPr>
          <p:cNvPr id="9" name="TextBox 8">
            <a:extLst>
              <a:ext uri="{FF2B5EF4-FFF2-40B4-BE49-F238E27FC236}">
                <a16:creationId xmlns:a16="http://schemas.microsoft.com/office/drawing/2014/main" id="{2F0434B1-DB20-4E82-B26E-87BFEBD23855}"/>
              </a:ext>
            </a:extLst>
          </p:cNvPr>
          <p:cNvSpPr txBox="1"/>
          <p:nvPr/>
        </p:nvSpPr>
        <p:spPr>
          <a:xfrm>
            <a:off x="504000" y="5494693"/>
            <a:ext cx="8640000" cy="375359"/>
          </a:xfrm>
          <a:prstGeom prst="rect">
            <a:avLst/>
          </a:prstGeom>
          <a:noFill/>
        </p:spPr>
        <p:txBody>
          <a:bodyPr wrap="square" rtlCol="0">
            <a:spAutoFit/>
          </a:bodyPr>
          <a:lstStyle>
            <a:defPPr>
              <a:defRPr lang="en-US"/>
            </a:defPPr>
            <a:lvl1pPr marL="285750" indent="-285750">
              <a:lnSpc>
                <a:spcPct val="150000"/>
              </a:lnSpc>
              <a:buBlip>
                <a:blip r:embed="rId3"/>
              </a:buBlip>
              <a:defRPr sz="1600" b="1">
                <a:latin typeface="Segoe UI Light" panose="020B0502040204020203" pitchFamily="34" charset="0"/>
              </a:defRPr>
            </a:lvl1pPr>
          </a:lstStyle>
          <a:p>
            <a:pPr marL="0" indent="0">
              <a:buNone/>
            </a:pPr>
            <a:r>
              <a:rPr lang="en-US" sz="1400" dirty="0"/>
              <a:t>**</a:t>
            </a:r>
            <a:r>
              <a:rPr lang="en-US" sz="1400" b="0" dirty="0"/>
              <a:t> Remember to click </a:t>
            </a:r>
            <a:r>
              <a:rPr lang="en-US" sz="1400" dirty="0"/>
              <a:t>Edit/Enter</a:t>
            </a:r>
            <a:r>
              <a:rPr lang="en-US" sz="1400" b="0" dirty="0"/>
              <a:t> and </a:t>
            </a:r>
            <a:r>
              <a:rPr lang="en-US" sz="1400" dirty="0"/>
              <a:t>Save and Close</a:t>
            </a:r>
            <a:r>
              <a:rPr lang="en-US" sz="1400" b="0" dirty="0"/>
              <a:t> (bottom right hand corner) to </a:t>
            </a:r>
            <a:r>
              <a:rPr lang="en-US" sz="1400" b="0" u="sng" dirty="0"/>
              <a:t>complete</a:t>
            </a:r>
            <a:r>
              <a:rPr lang="en-US" sz="1400" b="0" dirty="0"/>
              <a:t> the entry </a:t>
            </a:r>
          </a:p>
        </p:txBody>
      </p:sp>
    </p:spTree>
    <p:extLst>
      <p:ext uri="{BB962C8B-B14F-4D97-AF65-F5344CB8AC3E}">
        <p14:creationId xmlns:p14="http://schemas.microsoft.com/office/powerpoint/2010/main" val="2516682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EF39B38-19E8-4BB4-B39E-488F2AA376A4}"/>
              </a:ext>
            </a:extLst>
          </p:cNvPr>
          <p:cNvPicPr>
            <a:picLocks noChangeAspect="1"/>
          </p:cNvPicPr>
          <p:nvPr/>
        </p:nvPicPr>
        <p:blipFill>
          <a:blip r:embed="rId2"/>
          <a:stretch>
            <a:fillRect/>
          </a:stretch>
        </p:blipFill>
        <p:spPr>
          <a:xfrm>
            <a:off x="631524" y="4161183"/>
            <a:ext cx="8008527" cy="854348"/>
          </a:xfrm>
          <a:prstGeom prst="rect">
            <a:avLst/>
          </a:prstGeom>
        </p:spPr>
      </p:pic>
      <p:pic>
        <p:nvPicPr>
          <p:cNvPr id="5" name="Picture 4">
            <a:extLst>
              <a:ext uri="{FF2B5EF4-FFF2-40B4-BE49-F238E27FC236}">
                <a16:creationId xmlns:a16="http://schemas.microsoft.com/office/drawing/2014/main" id="{DCA27139-000C-440F-BCC0-9A168AC3F68E}"/>
              </a:ext>
            </a:extLst>
          </p:cNvPr>
          <p:cNvPicPr>
            <a:picLocks noChangeAspect="1"/>
          </p:cNvPicPr>
          <p:nvPr/>
        </p:nvPicPr>
        <p:blipFill>
          <a:blip r:embed="rId3"/>
          <a:stretch>
            <a:fillRect/>
          </a:stretch>
        </p:blipFill>
        <p:spPr>
          <a:xfrm>
            <a:off x="631524" y="1780361"/>
            <a:ext cx="8008527" cy="2380822"/>
          </a:xfrm>
          <a:prstGeom prst="rect">
            <a:avLst/>
          </a:prstGeom>
        </p:spPr>
      </p:pic>
      <p:sp>
        <p:nvSpPr>
          <p:cNvPr id="7" name="Footer Placeholder 1">
            <a:extLst>
              <a:ext uri="{FF2B5EF4-FFF2-40B4-BE49-F238E27FC236}">
                <a16:creationId xmlns:a16="http://schemas.microsoft.com/office/drawing/2014/main" id="{BD024947-1ADE-4A36-9439-4CF56D911C14}"/>
              </a:ext>
            </a:extLst>
          </p:cNvPr>
          <p:cNvSpPr txBox="1">
            <a:spLocks/>
          </p:cNvSpPr>
          <p:nvPr/>
        </p:nvSpPr>
        <p:spPr>
          <a:xfrm>
            <a:off x="323999" y="324001"/>
            <a:ext cx="8607965" cy="471130"/>
          </a:xfrm>
          <a:prstGeom prst="rect">
            <a:avLst/>
          </a:prstGeom>
        </p:spPr>
        <p:txBody>
          <a:bodyPr vert="horz" lIns="91440" tIns="45720" rIns="91440" bIns="45720" rtlCol="0" anchor="ctr"/>
          <a:lstStyle>
            <a:defPPr>
              <a:defRPr lang="en-US"/>
            </a:defPPr>
            <a:lvl1pPr>
              <a:defRPr sz="2400" b="1">
                <a:latin typeface="Calibri Light" panose="020F0302020204030204" pitchFamily="34" charset="0"/>
                <a:cs typeface="Calibri Light" panose="020F03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FUEL INVOICES</a:t>
            </a:r>
          </a:p>
        </p:txBody>
      </p:sp>
      <p:sp>
        <p:nvSpPr>
          <p:cNvPr id="8" name="TextBox 7">
            <a:extLst>
              <a:ext uri="{FF2B5EF4-FFF2-40B4-BE49-F238E27FC236}">
                <a16:creationId xmlns:a16="http://schemas.microsoft.com/office/drawing/2014/main" id="{CFC62AA1-0807-4AEC-A94E-4374D7328E52}"/>
              </a:ext>
            </a:extLst>
          </p:cNvPr>
          <p:cNvSpPr txBox="1"/>
          <p:nvPr/>
        </p:nvSpPr>
        <p:spPr>
          <a:xfrm>
            <a:off x="323999" y="949364"/>
            <a:ext cx="7852592" cy="830997"/>
          </a:xfrm>
          <a:prstGeom prst="rect">
            <a:avLst/>
          </a:prstGeom>
          <a:noFill/>
        </p:spPr>
        <p:txBody>
          <a:bodyPr wrap="square" rtlCol="0">
            <a:spAutoFit/>
          </a:bodyPr>
          <a:lstStyle>
            <a:defPPr>
              <a:defRPr lang="en-US"/>
            </a:defPPr>
            <a:lvl1pPr marL="285750" indent="-285750">
              <a:lnSpc>
                <a:spcPct val="150000"/>
              </a:lnSpc>
              <a:buBlip>
                <a:blip r:embed="rId4"/>
              </a:buBlip>
              <a:defRPr sz="1600" b="1">
                <a:latin typeface="Segoe UI Light" panose="020B0502040204020203" pitchFamily="34" charset="0"/>
              </a:defRPr>
            </a:lvl1pPr>
          </a:lstStyle>
          <a:p>
            <a:r>
              <a:rPr lang="en-US" b="0" dirty="0"/>
              <a:t>The process is the same except you will go into Accounts Payable and pay the invoice as well as the credit card fee ,complete the process by making the journal entry</a:t>
            </a:r>
          </a:p>
        </p:txBody>
      </p:sp>
      <p:sp>
        <p:nvSpPr>
          <p:cNvPr id="9" name="TextBox 8">
            <a:extLst>
              <a:ext uri="{FF2B5EF4-FFF2-40B4-BE49-F238E27FC236}">
                <a16:creationId xmlns:a16="http://schemas.microsoft.com/office/drawing/2014/main" id="{19401064-F954-483A-9C34-BA9E84C35E3D}"/>
              </a:ext>
            </a:extLst>
          </p:cNvPr>
          <p:cNvSpPr txBox="1"/>
          <p:nvPr/>
        </p:nvSpPr>
        <p:spPr>
          <a:xfrm>
            <a:off x="631524" y="5275004"/>
            <a:ext cx="8008527" cy="461665"/>
          </a:xfrm>
          <a:prstGeom prst="rect">
            <a:avLst/>
          </a:prstGeom>
          <a:noFill/>
        </p:spPr>
        <p:txBody>
          <a:bodyPr wrap="square" rtlCol="0">
            <a:spAutoFit/>
          </a:bodyPr>
          <a:lstStyle>
            <a:defPPr>
              <a:defRPr lang="en-US"/>
            </a:defPPr>
            <a:lvl1pPr marL="285750" indent="-285750">
              <a:lnSpc>
                <a:spcPct val="150000"/>
              </a:lnSpc>
              <a:buBlip>
                <a:blip r:embed="rId4"/>
              </a:buBlip>
              <a:defRPr sz="1600" b="1">
                <a:latin typeface="Segoe UI Light" panose="020B0502040204020203" pitchFamily="34" charset="0"/>
              </a:defRPr>
            </a:lvl1pPr>
          </a:lstStyle>
          <a:p>
            <a:pPr marL="0" indent="0">
              <a:buNone/>
            </a:pPr>
            <a:r>
              <a:rPr lang="en-US" dirty="0"/>
              <a:t>*** </a:t>
            </a:r>
            <a:r>
              <a:rPr lang="en-US" b="0" dirty="0"/>
              <a:t>Pay both the invoice and credit card fee</a:t>
            </a:r>
          </a:p>
        </p:txBody>
      </p:sp>
    </p:spTree>
    <p:extLst>
      <p:ext uri="{BB962C8B-B14F-4D97-AF65-F5344CB8AC3E}">
        <p14:creationId xmlns:p14="http://schemas.microsoft.com/office/powerpoint/2010/main" val="385291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599" y="6280410"/>
            <a:ext cx="3076457" cy="311164"/>
          </a:xfrm>
          <a:prstGeom prst="rect">
            <a:avLst/>
          </a:prstGeom>
        </p:spPr>
      </p:pic>
      <p:pic>
        <p:nvPicPr>
          <p:cNvPr id="1026" name="Picture 2" descr="C:\Users\Lamagra\Desktop\2-10-2015 6-21-45 P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3375" y="2796209"/>
            <a:ext cx="6993484" cy="3257090"/>
          </a:xfrm>
          <a:prstGeom prst="rect">
            <a:avLst/>
          </a:prstGeom>
          <a:noFill/>
          <a:extLst>
            <a:ext uri="{909E8E84-426E-40DD-AFC4-6F175D3DCCD1}">
              <a14:hiddenFill xmlns:a14="http://schemas.microsoft.com/office/drawing/2010/main">
                <a:solidFill>
                  <a:srgbClr val="FFFFFF"/>
                </a:solidFill>
              </a14:hiddenFill>
            </a:ext>
          </a:extLst>
        </p:spPr>
      </p:pic>
      <p:sp>
        <p:nvSpPr>
          <p:cNvPr id="6" name="Footer Placeholder 1">
            <a:extLst>
              <a:ext uri="{FF2B5EF4-FFF2-40B4-BE49-F238E27FC236}">
                <a16:creationId xmlns:a16="http://schemas.microsoft.com/office/drawing/2014/main" id="{9975A754-7A12-4552-8E04-29402D6703A9}"/>
              </a:ext>
            </a:extLst>
          </p:cNvPr>
          <p:cNvSpPr txBox="1">
            <a:spLocks/>
          </p:cNvSpPr>
          <p:nvPr/>
        </p:nvSpPr>
        <p:spPr>
          <a:xfrm>
            <a:off x="324000" y="324000"/>
            <a:ext cx="6037043" cy="460800"/>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b="1" dirty="0">
                <a:solidFill>
                  <a:schemeClr val="tx1"/>
                </a:solidFill>
                <a:latin typeface="Calibri Light" panose="020F0302020204030204" pitchFamily="34" charset="0"/>
                <a:cs typeface="Calibri Light" panose="020F0302020204030204" pitchFamily="34" charset="0"/>
              </a:rPr>
              <a:t>TRAINING CENTER</a:t>
            </a:r>
          </a:p>
        </p:txBody>
      </p:sp>
      <p:sp>
        <p:nvSpPr>
          <p:cNvPr id="7" name="TextBox 6">
            <a:extLst>
              <a:ext uri="{FF2B5EF4-FFF2-40B4-BE49-F238E27FC236}">
                <a16:creationId xmlns:a16="http://schemas.microsoft.com/office/drawing/2014/main" id="{2E2EE761-115A-49C2-A222-9446A0DEC38C}"/>
              </a:ext>
            </a:extLst>
          </p:cNvPr>
          <p:cNvSpPr txBox="1"/>
          <p:nvPr/>
        </p:nvSpPr>
        <p:spPr>
          <a:xfrm>
            <a:off x="324000" y="1132928"/>
            <a:ext cx="8607965" cy="1200329"/>
          </a:xfrm>
          <a:prstGeom prst="rect">
            <a:avLst/>
          </a:prstGeom>
          <a:noFill/>
        </p:spPr>
        <p:txBody>
          <a:bodyPr wrap="square" rtlCol="0">
            <a:spAutoFit/>
          </a:bodyPr>
          <a:lstStyle>
            <a:defPPr>
              <a:defRPr lang="en-US"/>
            </a:defPPr>
            <a:lvl1pPr marL="285750" indent="-285750">
              <a:lnSpc>
                <a:spcPct val="150000"/>
              </a:lnSpc>
              <a:buBlip>
                <a:blip r:embed="rId4"/>
              </a:buBlip>
              <a:defRPr sz="1600">
                <a:latin typeface="Segoe UI Light" panose="020B0502040204020203" pitchFamily="34" charset="0"/>
              </a:defRPr>
            </a:lvl1pPr>
          </a:lstStyle>
          <a:p>
            <a:r>
              <a:rPr lang="en-US" dirty="0"/>
              <a:t>For additional testing on what you have learned, please refer to our new “Testing Center”.</a:t>
            </a:r>
            <a:br>
              <a:rPr lang="en-US" dirty="0"/>
            </a:br>
            <a:endParaRPr lang="en-US" dirty="0"/>
          </a:p>
          <a:p>
            <a:r>
              <a:rPr lang="en-US" dirty="0"/>
              <a:t>To access this new feature, click the help icon, and then select </a:t>
            </a:r>
            <a:r>
              <a:rPr lang="en-US" b="1" dirty="0"/>
              <a:t>Testing Center</a:t>
            </a:r>
            <a:r>
              <a:rPr lang="en-US" dirty="0"/>
              <a:t>.</a:t>
            </a:r>
          </a:p>
        </p:txBody>
      </p:sp>
    </p:spTree>
    <p:extLst>
      <p:ext uri="{BB962C8B-B14F-4D97-AF65-F5344CB8AC3E}">
        <p14:creationId xmlns:p14="http://schemas.microsoft.com/office/powerpoint/2010/main" val="281246160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6C02552562AE4793B1F055379D6C33" ma:contentTypeVersion="5" ma:contentTypeDescription="Create a new document." ma:contentTypeScope="" ma:versionID="fef2019ffb6cdbb992647a6e4944855a">
  <xsd:schema xmlns:xsd="http://www.w3.org/2001/XMLSchema" xmlns:xs="http://www.w3.org/2001/XMLSchema" xmlns:p="http://schemas.microsoft.com/office/2006/metadata/properties" xmlns:ns2="8a928a87-dba1-4bfc-a2e9-067dd23cbc22" xmlns:ns3="5ea8cec0-42a3-4088-af64-e881a12e28b4" targetNamespace="http://schemas.microsoft.com/office/2006/metadata/properties" ma:root="true" ma:fieldsID="e2fa0c52345c8c53dceae4a43d9a3dcf" ns2:_="" ns3:_="">
    <xsd:import namespace="8a928a87-dba1-4bfc-a2e9-067dd23cbc22"/>
    <xsd:import namespace="5ea8cec0-42a3-4088-af64-e881a12e28b4"/>
    <xsd:element name="properties">
      <xsd:complexType>
        <xsd:sequence>
          <xsd:element name="documentManagement">
            <xsd:complexType>
              <xsd:all>
                <xsd:element ref="ns2:Project" minOccurs="0"/>
                <xsd:element ref="ns2:Modules" minOccurs="0"/>
                <xsd:element ref="ns2:Teams" minOccurs="0"/>
                <xsd:element ref="ns3:SharedWithUsers" minOccurs="0"/>
                <xsd:element ref="ns2:SharingHintHash"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928a87-dba1-4bfc-a2e9-067dd23cbc22" elementFormDefault="qualified">
    <xsd:import namespace="http://schemas.microsoft.com/office/2006/documentManagement/types"/>
    <xsd:import namespace="http://schemas.microsoft.com/office/infopath/2007/PartnerControls"/>
    <xsd:element name="Project" ma:index="8" nillable="true" ma:displayName="Projects" ma:list="UserInfo" ma:SearchPeopleOnly="false" ma:SharePointGroup="0" ma:internalName="Project"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odules" ma:index="9" nillable="true" ma:displayName="Modules" ma:internalName="Modules">
      <xsd:complexType>
        <xsd:complexContent>
          <xsd:extension base="dms:MultiChoice">
            <xsd:sequence>
              <xsd:element name="Value" maxOccurs="unbounded" minOccurs="0" nillable="true">
                <xsd:simpleType>
                  <xsd:restriction base="dms:Choice">
                    <xsd:enumeration value="Accounting"/>
                    <xsd:enumeration value="Administration"/>
                    <xsd:enumeration value="AiSSISTANT"/>
                    <xsd:enumeration value="Fuel Central"/>
                    <xsd:enumeration value="Invoice Warehouse"/>
                    <xsd:enumeration value="iData"/>
                    <xsd:enumeration value="Intuit"/>
                    <xsd:enumeration value="Lottery"/>
                    <xsd:enumeration value="Merchandise Inventory"/>
                    <xsd:enumeration value="POS Connector"/>
                    <xsd:enumeration value="Price Book"/>
                    <xsd:enumeration value="QwickServe"/>
                    <xsd:enumeration value="Reports"/>
                  </xsd:restriction>
                </xsd:simpleType>
              </xsd:element>
            </xsd:sequence>
          </xsd:extension>
        </xsd:complexContent>
      </xsd:complexType>
    </xsd:element>
    <xsd:element name="Teams" ma:index="10" nillable="true" ma:displayName="Teams" ma:list="UserInfo" ma:SearchPeopleOnly="false" ma:SharePointGroup="0" ma:internalName="Teams"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2" nillable="true" ma:displayName="Sharing Hint Hash" ma:internalName="SharingHintHash" ma:readOnly="true">
      <xsd:simpleType>
        <xsd:restriction base="dms:Text"/>
      </xsd:simple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ea8cec0-42a3-4088-af64-e881a12e28b4"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roject xmlns="8a928a87-dba1-4bfc-a2e9-067dd23cbc22">
      <UserInfo>
        <DisplayName/>
        <AccountId xsi:nil="true"/>
        <AccountType/>
      </UserInfo>
    </Project>
    <Modules xmlns="8a928a87-dba1-4bfc-a2e9-067dd23cbc22"/>
    <Teams xmlns="8a928a87-dba1-4bfc-a2e9-067dd23cbc22">
      <UserInfo>
        <DisplayName/>
        <AccountId xsi:nil="true"/>
        <AccountType/>
      </UserInfo>
    </Team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8C3C47-291D-48D0-937B-BF92D5AD40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928a87-dba1-4bfc-a2e9-067dd23cbc22"/>
    <ds:schemaRef ds:uri="5ea8cec0-42a3-4088-af64-e881a12e28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E9E798C-ACC5-42D5-A1E9-74E179A9F138}">
  <ds:schemaRefs>
    <ds:schemaRef ds:uri="5ea8cec0-42a3-4088-af64-e881a12e28b4"/>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8a928a87-dba1-4bfc-a2e9-067dd23cbc22"/>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255EBCBB-D46B-4F0C-88A0-DD83EDF2E8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Gallery</Template>
  <TotalTime>3856</TotalTime>
  <Words>212</Words>
  <Application>Microsoft Office PowerPoint</Application>
  <PresentationFormat>Экран (4:3)</PresentationFormat>
  <Paragraphs>34</Paragraphs>
  <Slides>10</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Calibri</vt:lpstr>
      <vt:lpstr>Calibri Light</vt:lpstr>
      <vt:lpstr>Gill Sans MT</vt:lpstr>
      <vt:lpstr>Segoe UI Light</vt:lpstr>
      <vt:lpstr>Gallery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Vasyl Lazaresku</dc:creator>
  <cp:lastModifiedBy>Olga Morlang</cp:lastModifiedBy>
  <cp:revision>202</cp:revision>
  <cp:lastPrinted>2016-04-26T15:32:54Z</cp:lastPrinted>
  <dcterms:created xsi:type="dcterms:W3CDTF">2014-12-25T15:01:59Z</dcterms:created>
  <dcterms:modified xsi:type="dcterms:W3CDTF">2017-09-01T15:09:10Z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0x010100E06C02552562AE4793B1F055379D6C33</vt:lpwstr>
  </property>
</Properties>
</file>